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5" r:id="rId88"/>
    <p:sldId id="346" r:id="rId89"/>
    <p:sldId id="347" r:id="rId90"/>
    <p:sldId id="348" r:id="rId91"/>
    <p:sldId id="349" r:id="rId92"/>
    <p:sldId id="350" r:id="rId93"/>
    <p:sldId id="351" r:id="rId9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8"/>
    <p:restoredTop sz="94688"/>
  </p:normalViewPr>
  <p:slideViewPr>
    <p:cSldViewPr snapToGrid="0">
      <p:cViewPr varScale="1">
        <p:scale>
          <a:sx n="267" d="100"/>
          <a:sy n="267" d="100"/>
        </p:scale>
        <p:origin x="51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318da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318da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083b45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7083b45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083b45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083b45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7083b45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7083b45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3852a709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3852a709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083b458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083b458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083b4585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083b4585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083b4585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083b4585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7083b458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7083b458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7083b4585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7083b4585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7083b458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7083b4585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489849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489849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7083b458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7083b458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083b458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083b458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7083b458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7083b458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7083b458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7083b458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7083b45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7083b45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083b458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7083b458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852a709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3852a709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3852a709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3852a709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3852a709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3852a709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3852a70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3852a70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2aa24d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2aa24d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852a709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3852a709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852a709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852a709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852a709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3852a709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3852a70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3852a709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7083b4585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7083b4585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7083b4585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7083b4585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7083b458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7083b458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7083b458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7083b458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7083b458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7083b458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7083b458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7083b458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3489849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3489849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083b458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7083b458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7083b4585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7083b4585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87083b458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87083b458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7083b458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7083b458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7083b458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7083b458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87083b4585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87083b4585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7083b458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7083b4585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083b458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7083b458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87083b4585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87083b4585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7083b4585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7083b4585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083b45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7083b45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083b458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7083b458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87083b458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87083b458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87083b458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87083b458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7083b4585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87083b4585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7083b458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87083b458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7083b458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87083b458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87083b4585_0_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87083b4585_0_1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87083b4585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87083b4585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7083b4585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7083b4585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7083b4585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7083b4585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2aa24d7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2aa24d7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7083b4585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7083b4585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7083b4585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7083b4585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87083b4585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87083b4585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7083b458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7083b458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7083b4585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7083b4585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7083b4585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7083b4585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87083b4585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87083b4585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7083b4585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7083b4585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7083b458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87083b458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7083b4585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7083b4585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3489849a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3489849a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87083b4585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87083b4585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7083b4585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7083b4585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7083b4585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7083b4585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7083b4585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7083b4585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7083b4585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7083b4585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7083b4585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7083b4585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7083b4585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7083b4585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7083b4585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7083b4585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7083b45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87083b45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87083b4585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87083b4585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3489849a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3489849a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87083b4585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87083b4585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7083b4585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7083b4585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7083b4585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7083b4585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7083b4585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7083b4585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083b4585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083b4585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87083b4585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87083b4585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7083b4585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7083b4585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041ee5178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041ee5178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41ee5178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41ee5178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041ee5178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041ee5178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3852a709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3852a709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41ee5178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41ee5178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41ee5178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41ee5178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041ee51782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041ee51782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3472d9c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3472d9c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holar.google.com/scholar?oi=bibs&amp;cluster=11031630029802816899&amp;btnI=1&amp;hl=e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2150" y="4218900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A9145E"/>
                </a:solidFill>
              </a:rPr>
              <a:t>Robert Jan </a:t>
            </a:r>
            <a:r>
              <a:rPr lang="en-GB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A9145E"/>
                </a:solidFill>
              </a:rPr>
              <a:t>Deep Learning</a:t>
            </a:r>
            <a:endParaRPr sz="3000" b="1" dirty="0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59" name="Google Shape;59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66" name="Google Shape;66;p13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3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09/9/2024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Language Modelling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Use a CNN?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02" name="Google Shape;202;p23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5888925" y="3854050"/>
            <a:ext cx="1265700" cy="1031400"/>
          </a:xfrm>
          <a:prstGeom prst="rect">
            <a:avLst/>
          </a:prstGeom>
          <a:solidFill>
            <a:srgbClr val="E5D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l="4798" r="3103"/>
          <a:stretch/>
        </p:blipFill>
        <p:spPr>
          <a:xfrm>
            <a:off x="505675" y="2056138"/>
            <a:ext cx="3921451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194613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NOPE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418550" y="3850607"/>
            <a:ext cx="3363900" cy="1038300"/>
          </a:xfrm>
          <a:prstGeom prst="rect">
            <a:avLst/>
          </a:prstGeom>
          <a:solidFill>
            <a:srgbClr val="891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2458000" y="3898000"/>
            <a:ext cx="3176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</a:rPr>
              <a:t>CNN</a:t>
            </a:r>
            <a:r>
              <a:rPr lang="en-GB" sz="1100">
                <a:solidFill>
                  <a:schemeClr val="lt1"/>
                </a:solidFill>
              </a:rPr>
              <a:t>’s context size is too small and does </a:t>
            </a:r>
            <a:r>
              <a:rPr lang="en-GB" sz="1100" b="1">
                <a:solidFill>
                  <a:schemeClr val="lt1"/>
                </a:solidFill>
              </a:rPr>
              <a:t>not </a:t>
            </a:r>
            <a:r>
              <a:rPr lang="en-GB" sz="1100" b="1" i="1">
                <a:solidFill>
                  <a:schemeClr val="lt1"/>
                </a:solidFill>
              </a:rPr>
              <a:t>remember</a:t>
            </a:r>
            <a:r>
              <a:rPr lang="en-GB" sz="1100">
                <a:solidFill>
                  <a:schemeClr val="lt1"/>
                </a:solidFill>
              </a:rPr>
              <a:t> past context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How to even represent language as a continuous signal?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888925" y="3898000"/>
            <a:ext cx="13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20124D"/>
                </a:solidFill>
              </a:rPr>
              <a:t>Language is very noisy and heavily (long-distance) context dependent</a:t>
            </a:r>
            <a:endParaRPr sz="1100" dirty="0">
              <a:solidFill>
                <a:srgbClr val="20124D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l="17702"/>
          <a:stretch/>
        </p:blipFill>
        <p:spPr>
          <a:xfrm>
            <a:off x="4572000" y="2406313"/>
            <a:ext cx="4567874" cy="1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  <p:sp>
        <p:nvSpPr>
          <p:cNvPr id="221" name="Google Shape;221;p24"/>
          <p:cNvSpPr txBox="1"/>
          <p:nvPr/>
        </p:nvSpPr>
        <p:spPr>
          <a:xfrm>
            <a:off x="69050" y="148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34343"/>
                </a:solidFill>
              </a:rPr>
              <a:t>Use a CNN?</a:t>
            </a:r>
            <a:endParaRPr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The Transformer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229" name="Google Shape;229;p2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235" name="Google Shape;235;p2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00" y="940162"/>
            <a:ext cx="2818800" cy="40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100" y="1110175"/>
            <a:ext cx="4204937" cy="3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69425" y="1110175"/>
            <a:ext cx="2818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Get rid of Recurrent Neural Networks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Instead of keeping one hidden state, </a:t>
            </a:r>
            <a:r>
              <a:rPr lang="en-GB" b="1" dirty="0">
                <a:solidFill>
                  <a:srgbClr val="595959"/>
                </a:solidFill>
              </a:rPr>
              <a:t>keep track of multiple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95959"/>
                </a:solidFill>
              </a:rPr>
              <a:t>What is the </a:t>
            </a:r>
            <a:r>
              <a:rPr lang="en-GB" b="1" dirty="0">
                <a:solidFill>
                  <a:srgbClr val="595959"/>
                </a:solidFill>
              </a:rPr>
              <a:t>importance</a:t>
            </a:r>
            <a:r>
              <a:rPr lang="en-GB" dirty="0">
                <a:solidFill>
                  <a:srgbClr val="595959"/>
                </a:solidFill>
              </a:rPr>
              <a:t> of every element in the input sequence with respect to it</a:t>
            </a:r>
            <a:r>
              <a:rPr lang="en-GB" b="1" dirty="0">
                <a:solidFill>
                  <a:srgbClr val="595959"/>
                </a:solidFill>
              </a:rPr>
              <a:t>self?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Every word directly connected to every other word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More parallelization!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95959"/>
                </a:solidFill>
              </a:rPr>
              <a:t>Self Attention</a:t>
            </a:r>
            <a:endParaRPr b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3C189B"/>
                </a:solidFill>
              </a:rPr>
              <a:t>Cambrian Explosion of LMs</a:t>
            </a:r>
            <a:endParaRPr sz="2800" b="1" dirty="0">
              <a:solidFill>
                <a:srgbClr val="3C189B"/>
              </a:solidFill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00" y="57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" y="1189102"/>
            <a:ext cx="3886701" cy="31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5">
            <a:alphaModFix/>
          </a:blip>
          <a:srcRect t="10738"/>
          <a:stretch/>
        </p:blipFill>
        <p:spPr>
          <a:xfrm>
            <a:off x="3957100" y="1387476"/>
            <a:ext cx="5152075" cy="27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74902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1684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427000" y="814000"/>
            <a:ext cx="1434600" cy="420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188" y="446870"/>
            <a:ext cx="3143400" cy="14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00" y="333725"/>
            <a:ext cx="2704276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69425" y="1715500"/>
            <a:ext cx="256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Universe seems to be inherently sequential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follow the arrow of time (no entropy reversals)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200" y="2382525"/>
            <a:ext cx="314340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02" y="2426150"/>
            <a:ext cx="2561701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9700" y="2119125"/>
            <a:ext cx="1554600" cy="2754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39400" y="760525"/>
            <a:ext cx="3214800" cy="3057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49675" y="760525"/>
            <a:ext cx="3408000" cy="42234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114950" y="322667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2648125" y="2448725"/>
            <a:ext cx="708826" cy="3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l="54976" t="56329" r="20162" b="33556"/>
          <a:stretch/>
        </p:blipFill>
        <p:spPr>
          <a:xfrm>
            <a:off x="2675575" y="3128625"/>
            <a:ext cx="708826" cy="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604845" y="950888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49675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2523000" y="81400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837325" y="10124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3780850" y="1855613"/>
            <a:ext cx="52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C189B"/>
                </a:solidFill>
              </a:rPr>
              <a:t>Self-Attention 		Input Embeddings</a:t>
            </a:r>
            <a:endParaRPr sz="1800" b="1"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189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C18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893020" y="950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238200" y="10124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238200" y="2422850"/>
            <a:ext cx="4189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Normalization</a:t>
            </a:r>
            <a:endParaRPr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Skip Connections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Positional Encoding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Byte Pair Encodings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Layer Stacking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666666"/>
                </a:solidFill>
              </a:rPr>
              <a:t>Cross Attention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Neural Representations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392" name="Google Shape;392;p3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393" name="Google Shape;393;p3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399" name="Google Shape;399;p3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11/01/2024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46" name="Google Shape;446;p4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3086125" y="1270225"/>
            <a:ext cx="282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80" name="Google Shape;480;p4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497" name="Google Shape;497;p4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5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477E"/>
            </a:gs>
            <a:gs pos="100000">
              <a:srgbClr val="160D2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833975" y="2954300"/>
            <a:ext cx="4534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Language is a process of free creation; its laws and principles are </a:t>
            </a:r>
            <a:r>
              <a:rPr lang="en-GB" sz="1500" b="1">
                <a:solidFill>
                  <a:schemeClr val="lt1"/>
                </a:solidFill>
              </a:rPr>
              <a:t>fixed</a:t>
            </a:r>
            <a:r>
              <a:rPr lang="en-GB" sz="1500">
                <a:solidFill>
                  <a:schemeClr val="lt1"/>
                </a:solidFill>
              </a:rPr>
              <a:t>, but the manner in which the principles of generation are used is free and </a:t>
            </a:r>
            <a:r>
              <a:rPr lang="en-GB" sz="1500" b="1">
                <a:solidFill>
                  <a:schemeClr val="lt1"/>
                </a:solidFill>
              </a:rPr>
              <a:t>infinitely varied.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 Noam Chomsky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34313" y="324075"/>
            <a:ext cx="3929400" cy="24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</a:rPr>
              <a:t>How Can we model this?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128425" y="2300450"/>
            <a:ext cx="585000" cy="619500"/>
          </a:xfrm>
          <a:prstGeom prst="diamond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963706" y="506393"/>
            <a:ext cx="312300" cy="3123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873697" y="324074"/>
            <a:ext cx="90000" cy="87900"/>
          </a:xfrm>
          <a:prstGeom prst="ellipse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1859950" y="4196275"/>
            <a:ext cx="210300" cy="222600"/>
          </a:xfrm>
          <a:prstGeom prst="diamond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343D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09450" y="1077725"/>
            <a:ext cx="4534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there one (sequential) model to rule them all?</a:t>
            </a: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Is modeling language difficult?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800" y="4541250"/>
            <a:ext cx="13719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541500" y="267255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675" y="324076"/>
            <a:ext cx="1936241" cy="22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4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15" name="Google Shape;515;p4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4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5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35" name="Google Shape;535;p45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086125" y="1270225"/>
            <a:ext cx="282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5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56" name="Google Shape;556;p4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6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4698900" y="1117075"/>
            <a:ext cx="2443200" cy="604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do we represent words?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76325" y="1043400"/>
            <a:ext cx="22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Language is </a:t>
            </a:r>
            <a:r>
              <a:rPr lang="en-GB" b="1">
                <a:solidFill>
                  <a:srgbClr val="A64D79"/>
                </a:solidFill>
              </a:rPr>
              <a:t>discrete</a:t>
            </a:r>
            <a:r>
              <a:rPr lang="en-GB">
                <a:solidFill>
                  <a:srgbClr val="A64D79"/>
                </a:solidFill>
              </a:rPr>
              <a:t>!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4767300" y="1175000"/>
            <a:ext cx="23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 vocabulary is the set of unique tokens in your language (dataset)</a:t>
            </a:r>
            <a:endParaRPr sz="1100" b="1"/>
          </a:p>
        </p:txBody>
      </p:sp>
      <p:sp>
        <p:nvSpPr>
          <p:cNvPr id="580" name="Google Shape;580;p47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3086125" y="1270225"/>
            <a:ext cx="2823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Vocabulary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cat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ate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tuna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chicken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weird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human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582" name="Google Shape;582;p47"/>
          <p:cNvCxnSpPr/>
          <p:nvPr/>
        </p:nvCxnSpPr>
        <p:spPr>
          <a:xfrm>
            <a:off x="4910450" y="245985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83" name="Google Shape;5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100" y="235600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100" y="3959825"/>
            <a:ext cx="1811075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886" y="2936575"/>
            <a:ext cx="6549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7512750" y="12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Embedding</a:t>
            </a:r>
            <a:endParaRPr/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100" y="2381815"/>
            <a:ext cx="225200" cy="1812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-88700" y="180712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One cat ate a tuna, one cat ate a chicken, one weird cat ate a human.  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0" y="2778775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</a:t>
            </a:r>
            <a:r>
              <a:rPr lang="en-GB" b="1"/>
              <a:t>compose</a:t>
            </a:r>
            <a:r>
              <a:rPr lang="en-GB"/>
              <a:t> and easy to </a:t>
            </a:r>
            <a:r>
              <a:rPr lang="en-GB" b="1"/>
              <a:t>vectorize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8">
            <a:alphaModFix/>
          </a:blip>
          <a:srcRect l="20974" t="80810" r="55463" b="12584"/>
          <a:stretch/>
        </p:blipFill>
        <p:spPr>
          <a:xfrm>
            <a:off x="388550" y="3531600"/>
            <a:ext cx="1722400" cy="6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7"/>
          <p:cNvCxnSpPr/>
          <p:nvPr/>
        </p:nvCxnSpPr>
        <p:spPr>
          <a:xfrm>
            <a:off x="4905150" y="4077300"/>
            <a:ext cx="209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611" y="2992025"/>
            <a:ext cx="65491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00" name="Google Shape;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18" name="Google Shape;6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013125" y="956825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King</a:t>
            </a:r>
            <a:endParaRPr sz="1600" b="1">
              <a:solidFill>
                <a:srgbClr val="8C0D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8C0D4C"/>
                </a:solidFill>
              </a:rPr>
              <a:t>Man</a:t>
            </a:r>
            <a:endParaRPr sz="1600" b="1">
              <a:solidFill>
                <a:srgbClr val="8C0D4C"/>
              </a:solidFill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800" y="1037551"/>
            <a:ext cx="1811076" cy="2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800" y="1543450"/>
            <a:ext cx="1811075" cy="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Neural Representation Learning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988776"/>
            <a:ext cx="4365500" cy="1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5">
            <a:alphaModFix/>
          </a:blip>
          <a:srcRect t="5534" b="981"/>
          <a:stretch/>
        </p:blipFill>
        <p:spPr>
          <a:xfrm>
            <a:off x="4721875" y="824875"/>
            <a:ext cx="4326001" cy="2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/>
          <p:nvPr/>
        </p:nvSpPr>
        <p:spPr>
          <a:xfrm>
            <a:off x="43250" y="3313950"/>
            <a:ext cx="4254600" cy="111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113575" y="3313950"/>
            <a:ext cx="4152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- Man + Woman = Queen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word has a numerical vector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by a language model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/>
        </p:nvSpPr>
        <p:spPr>
          <a:xfrm>
            <a:off x="0" y="200258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Self Attention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640" name="Google Shape;640;p5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641" name="Google Shape;641;p5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647" name="Google Shape;647;p5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58" name="Google Shape;658;p5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 rotWithShape="1">
          <a:blip r:embed="rId4">
            <a:alphaModFix/>
          </a:blip>
          <a:srcRect t="33364" r="49683"/>
          <a:stretch/>
        </p:blipFill>
        <p:spPr>
          <a:xfrm>
            <a:off x="1110375" y="1058525"/>
            <a:ext cx="199625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1110375" y="1058525"/>
            <a:ext cx="2178000" cy="36576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4">
            <a:alphaModFix/>
          </a:blip>
          <a:srcRect l="19826" t="58715" r="55312" b="33558"/>
          <a:stretch/>
        </p:blipFill>
        <p:spPr>
          <a:xfrm>
            <a:off x="1873250" y="2507025"/>
            <a:ext cx="1012620" cy="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102" y="1732802"/>
            <a:ext cx="5122612" cy="200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9425" y="1715500"/>
            <a:ext cx="2818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Syntactic Structures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lt1"/>
                </a:solidFill>
              </a:rPr>
              <a:t>(</a:t>
            </a:r>
            <a:r>
              <a:rPr lang="en-GB" sz="900" b="1" dirty="0">
                <a:solidFill>
                  <a:schemeClr val="lt1"/>
                </a:solidFill>
              </a:rPr>
              <a:t>Chomsky</a:t>
            </a:r>
            <a:r>
              <a:rPr lang="en-GB" sz="900" dirty="0">
                <a:solidFill>
                  <a:schemeClr val="lt1"/>
                </a:solidFill>
              </a:rPr>
              <a:t>, N. 1957)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51375"/>
            <a:ext cx="2979150" cy="25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5" y="2736350"/>
            <a:ext cx="413925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71" name="Google Shape;6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27" y="900864"/>
            <a:ext cx="5122612" cy="20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25" y="3438079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750" y="1164625"/>
            <a:ext cx="3787250" cy="3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59" y="12945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/>
          <p:nvPr/>
        </p:nvSpPr>
        <p:spPr>
          <a:xfrm>
            <a:off x="671700" y="1306500"/>
            <a:ext cx="34251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88" y="912917"/>
            <a:ext cx="3424963" cy="113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8"/>
          <p:cNvPicPr preferRelativeResize="0"/>
          <p:nvPr/>
        </p:nvPicPr>
        <p:blipFill rotWithShape="1">
          <a:blip r:embed="rId5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8"/>
          <p:cNvPicPr preferRelativeResize="0"/>
          <p:nvPr/>
        </p:nvPicPr>
        <p:blipFill rotWithShape="1">
          <a:blip r:embed="rId5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/>
          <p:nvPr/>
        </p:nvSpPr>
        <p:spPr>
          <a:xfrm>
            <a:off x="1926713" y="1306500"/>
            <a:ext cx="2170200" cy="30027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3939475" y="1692300"/>
            <a:ext cx="157500" cy="26169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4096650" y="2294600"/>
            <a:ext cx="2506200" cy="2875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59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5">
            <a:alphaModFix/>
          </a:blip>
          <a:srcRect l="88965" b="29133"/>
          <a:stretch/>
        </p:blipFill>
        <p:spPr>
          <a:xfrm>
            <a:off x="8576575" y="931950"/>
            <a:ext cx="377925" cy="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44" name="Google Shape;7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59" name="Google Shape;7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13" y="2571750"/>
            <a:ext cx="6117976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72" name="Google Shape;7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84" name="Google Shape;784;p6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85" name="Google Shape;7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3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63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3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3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921525" y="22805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Sequential Data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69425" y="1382450"/>
            <a:ext cx="2818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Natural Language Modelling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We have the innate ability for language (Universal Grammar)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Different ways to model language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Finite State Automata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Generative Grammars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dirty="0">
                <a:solidFill>
                  <a:schemeClr val="lt1"/>
                </a:solidFill>
              </a:rPr>
              <a:t>Deep Learning + Data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26725" y="148025"/>
            <a:ext cx="3219600" cy="4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75" y="544049"/>
            <a:ext cx="2682625" cy="17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663" y="2753075"/>
            <a:ext cx="2272449" cy="19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825" y="766149"/>
            <a:ext cx="2272424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4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5">
            <a:alphaModFix/>
          </a:blip>
          <a:srcRect l="62032"/>
          <a:stretch/>
        </p:blipFill>
        <p:spPr>
          <a:xfrm>
            <a:off x="3410543" y="2571750"/>
            <a:ext cx="2322901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6">
            <a:alphaModFix/>
          </a:blip>
          <a:srcRect t="17654" r="85829"/>
          <a:stretch/>
        </p:blipFill>
        <p:spPr>
          <a:xfrm>
            <a:off x="1880225" y="2341287"/>
            <a:ext cx="664351" cy="1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6">
            <a:alphaModFix/>
          </a:blip>
          <a:srcRect l="80874" t="19622" r="2872" b="-1968"/>
          <a:stretch/>
        </p:blipFill>
        <p:spPr>
          <a:xfrm>
            <a:off x="6599425" y="2334000"/>
            <a:ext cx="762000" cy="1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5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5"/>
          <p:cNvSpPr/>
          <p:nvPr/>
        </p:nvSpPr>
        <p:spPr>
          <a:xfrm>
            <a:off x="4096650" y="3208900"/>
            <a:ext cx="2506200" cy="19608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5"/>
          <p:cNvSpPr/>
          <p:nvPr/>
        </p:nvSpPr>
        <p:spPr>
          <a:xfrm>
            <a:off x="5381350" y="808825"/>
            <a:ext cx="3671400" cy="14382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65"/>
          <p:cNvPicPr preferRelativeResize="0"/>
          <p:nvPr/>
        </p:nvPicPr>
        <p:blipFill rotWithShape="1">
          <a:blip r:embed="rId5">
            <a:alphaModFix/>
          </a:blip>
          <a:srcRect l="50862" r="15765" b="53776"/>
          <a:stretch/>
        </p:blipFill>
        <p:spPr>
          <a:xfrm>
            <a:off x="7271550" y="931950"/>
            <a:ext cx="11430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 rotWithShape="1">
          <a:blip r:embed="rId5">
            <a:alphaModFix/>
          </a:blip>
          <a:srcRect t="30236" r="53662" b="32676"/>
          <a:stretch/>
        </p:blipFill>
        <p:spPr>
          <a:xfrm>
            <a:off x="5529550" y="1268663"/>
            <a:ext cx="1587100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Self Attention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6"/>
          <p:cNvPicPr preferRelativeResize="0"/>
          <p:nvPr/>
        </p:nvPicPr>
        <p:blipFill rotWithShape="1">
          <a:blip r:embed="rId4">
            <a:alphaModFix/>
          </a:blip>
          <a:srcRect r="35596" b="22546"/>
          <a:stretch/>
        </p:blipFill>
        <p:spPr>
          <a:xfrm>
            <a:off x="625875" y="1306325"/>
            <a:ext cx="3424949" cy="30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4">
            <a:alphaModFix/>
          </a:blip>
          <a:srcRect l="64485" t="27795" r="1257" b="-1957"/>
          <a:stretch/>
        </p:blipFill>
        <p:spPr>
          <a:xfrm>
            <a:off x="4048150" y="2383800"/>
            <a:ext cx="182180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38" y="931954"/>
            <a:ext cx="3424963" cy="11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Multi-Head Attention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838" name="Google Shape;838;p6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839" name="Google Shape;839;p6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840" name="Google Shape;840;p6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846" name="Google Shape;846;p6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57" name="Google Shape;857;p6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2" name="Google Shape;8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8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9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85" name="Google Shape;885;p7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886" name="Google Shape;8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7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889" name="Google Shape;889;p7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0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891" name="Google Shape;891;p70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92" name="Google Shape;892;p70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pic>
        <p:nvPicPr>
          <p:cNvPr id="893" name="Google Shape;8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50" y="1215275"/>
            <a:ext cx="4024100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1" name="Google Shape;901;p7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02" name="Google Shape;9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05" name="Google Shape;905;p7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1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07" name="Google Shape;907;p71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08" name="Google Shape;908;p71"/>
          <p:cNvSpPr txBox="1"/>
          <p:nvPr/>
        </p:nvSpPr>
        <p:spPr>
          <a:xfrm>
            <a:off x="0" y="3083950"/>
            <a:ext cx="262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head could focus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Syntax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Positions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Rare words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Grammatical Errors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N-grams</a:t>
            </a:r>
            <a:endParaRPr/>
          </a:p>
        </p:txBody>
      </p:sp>
      <p:sp>
        <p:nvSpPr>
          <p:cNvPr id="909" name="Google Shape;909;p71"/>
          <p:cNvSpPr txBox="1"/>
          <p:nvPr/>
        </p:nvSpPr>
        <p:spPr>
          <a:xfrm>
            <a:off x="2909275" y="831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Voita, Elena et al. “Analyzing Multi-Head Self-Attention: Specialized Heads Do the Heavy Lifting, the Rest Can Be Pruned.” </a:t>
            </a:r>
            <a:endParaRPr sz="900"/>
          </a:p>
        </p:txBody>
      </p:sp>
      <p:pic>
        <p:nvPicPr>
          <p:cNvPr id="910" name="Google Shape;9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675" y="1584550"/>
            <a:ext cx="5929926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7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21" name="Google Shape;921;p7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24" name="Google Shape;924;p72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25" name="Google Shape;9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2" name="Google Shape;932;p7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36" name="Google Shape;936;p7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73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38" name="Google Shape;938;p73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4">
            <a:alphaModFix/>
          </a:blip>
          <a:srcRect t="32400" r="49683"/>
          <a:stretch/>
        </p:blipFill>
        <p:spPr>
          <a:xfrm>
            <a:off x="4902873" y="1108900"/>
            <a:ext cx="1875576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799450" y="1051100"/>
            <a:ext cx="2506200" cy="2241000"/>
          </a:xfrm>
          <a:prstGeom prst="rect">
            <a:avLst/>
          </a:prstGeom>
          <a:solidFill>
            <a:srgbClr val="EFEFE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73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0" y="1525550"/>
            <a:ext cx="6572249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49" name="Google Shape;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4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52" name="Google Shape;952;p7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55" name="Google Shape;955;p74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56" name="Google Shape;9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5" y="1363400"/>
            <a:ext cx="5929927" cy="286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64" name="Google Shape;9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5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67" name="Google Shape;967;p7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5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71" name="Google Shape;971;p75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5197150" y="1100500"/>
            <a:ext cx="1442601" cy="3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The Multi-Headed Beast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Stack Self-Attention </a:t>
            </a:r>
            <a:r>
              <a:rPr lang="en-GB" b="1">
                <a:solidFill>
                  <a:srgbClr val="A64D79"/>
                </a:solidFill>
              </a:rPr>
              <a:t>heads</a:t>
            </a:r>
            <a:r>
              <a:rPr lang="en-GB">
                <a:solidFill>
                  <a:srgbClr val="A64D79"/>
                </a:solidFill>
              </a:rPr>
              <a:t> to extract multiple features</a:t>
            </a:r>
            <a:endParaRPr b="1">
              <a:solidFill>
                <a:srgbClr val="A64D79"/>
              </a:solidFill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6"/>
          <p:cNvSpPr txBox="1"/>
          <p:nvPr/>
        </p:nvSpPr>
        <p:spPr>
          <a:xfrm>
            <a:off x="-323450" y="1551300"/>
            <a:ext cx="84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7BA0"/>
                </a:solidFill>
              </a:rPr>
              <a:t>“</a:t>
            </a:r>
            <a:endParaRPr sz="4800">
              <a:solidFill>
                <a:srgbClr val="C27BA0"/>
              </a:solidFill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250175" y="1823400"/>
            <a:ext cx="25305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</a:rPr>
              <a:t>Analyzing Multi-Head Self-Attention: Specialized Heads Do the Heavy Lifting, the Rest Can Be Pruned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113575" y="3531600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Transformers are </a:t>
            </a:r>
            <a:r>
              <a:rPr lang="en-GB" b="1">
                <a:solidFill>
                  <a:srgbClr val="A64D79"/>
                </a:solidFill>
              </a:rPr>
              <a:t>Permutation Invariant!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4">
            <a:alphaModFix/>
          </a:blip>
          <a:srcRect r="1555"/>
          <a:stretch/>
        </p:blipFill>
        <p:spPr>
          <a:xfrm>
            <a:off x="3405425" y="1597525"/>
            <a:ext cx="5422576" cy="2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7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7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77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Dissection of the Transformer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994" name="Google Shape;9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7"/>
          <p:cNvSpPr txBox="1"/>
          <p:nvPr/>
        </p:nvSpPr>
        <p:spPr>
          <a:xfrm>
            <a:off x="6448950" y="1073900"/>
            <a:ext cx="252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Decoder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6" name="Google Shape;996;p77"/>
          <p:cNvSpPr txBox="1"/>
          <p:nvPr/>
        </p:nvSpPr>
        <p:spPr>
          <a:xfrm>
            <a:off x="698575" y="1073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A9145E"/>
                </a:solidFill>
              </a:rPr>
              <a:t>The Encoder</a:t>
            </a:r>
            <a:endParaRPr sz="2000" b="1">
              <a:solidFill>
                <a:srgbClr val="A9145E"/>
              </a:solidFill>
            </a:endParaRPr>
          </a:p>
        </p:txBody>
      </p:sp>
      <p:sp>
        <p:nvSpPr>
          <p:cNvPr id="997" name="Google Shape;997;p77"/>
          <p:cNvSpPr txBox="1"/>
          <p:nvPr/>
        </p:nvSpPr>
        <p:spPr>
          <a:xfrm>
            <a:off x="698575" y="2302900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BERT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998" name="Google Shape;998;p77"/>
          <p:cNvSpPr txBox="1"/>
          <p:nvPr/>
        </p:nvSpPr>
        <p:spPr>
          <a:xfrm>
            <a:off x="6500550" y="2288788"/>
            <a:ext cx="241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434343"/>
                </a:solidFill>
              </a:rPr>
              <a:t>GPT</a:t>
            </a:r>
            <a:endParaRPr sz="2000" b="1">
              <a:solidFill>
                <a:srgbClr val="434343"/>
              </a:solidFill>
            </a:endParaRPr>
          </a:p>
        </p:txBody>
      </p:sp>
      <p:pic>
        <p:nvPicPr>
          <p:cNvPr id="999" name="Google Shape;999;p7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2760000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5216012" y="795500"/>
            <a:ext cx="1434626" cy="4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8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8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8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300" y="1197075"/>
            <a:ext cx="7045456" cy="33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7" name="Google Shape;1017;p7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18" name="Google Shape;10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Generative Pre-Trained Transformers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20" name="Google Shape;10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1032878"/>
            <a:ext cx="5778399" cy="37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0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Cases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27" name="Google Shape;1027;p80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28" name="Google Shape;1028;p80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80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34" name="Google Shape;1034;p80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7" name="Google Shape;10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11/01/2023</a:t>
            </a:r>
            <a:endParaRPr sz="8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5" name="Google Shape;1045;p8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6" name="Google Shape;10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1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ViT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48" name="Google Shape;1048;p81"/>
          <p:cNvPicPr preferRelativeResize="0"/>
          <p:nvPr/>
        </p:nvPicPr>
        <p:blipFill rotWithShape="1">
          <a:blip r:embed="rId4">
            <a:alphaModFix/>
          </a:blip>
          <a:srcRect t="9950" b="10126"/>
          <a:stretch/>
        </p:blipFill>
        <p:spPr>
          <a:xfrm>
            <a:off x="1452413" y="1214000"/>
            <a:ext cx="6683075" cy="33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2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2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EvoFormer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58" name="Google Shape;1058;p82"/>
          <p:cNvPicPr preferRelativeResize="0"/>
          <p:nvPr/>
        </p:nvPicPr>
        <p:blipFill rotWithShape="1">
          <a:blip r:embed="rId4">
            <a:alphaModFix/>
          </a:blip>
          <a:srcRect l="35720" t="35165"/>
          <a:stretch/>
        </p:blipFill>
        <p:spPr>
          <a:xfrm>
            <a:off x="786050" y="1183050"/>
            <a:ext cx="4605276" cy="347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00" y="1616113"/>
            <a:ext cx="3608374" cy="26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2"/>
          <p:cNvSpPr txBox="1"/>
          <p:nvPr/>
        </p:nvSpPr>
        <p:spPr>
          <a:xfrm>
            <a:off x="5290750" y="4762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https://www.nature.com/articles/s41586-021-03819-2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3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75" y="976075"/>
            <a:ext cx="5376426" cy="38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3"/>
          <p:cNvSpPr txBox="1"/>
          <p:nvPr/>
        </p:nvSpPr>
        <p:spPr>
          <a:xfrm>
            <a:off x="564100" y="4771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https://openai.com/research/whisper</a:t>
            </a:r>
            <a:endParaRPr sz="900"/>
          </a:p>
        </p:txBody>
      </p:sp>
      <p:sp>
        <p:nvSpPr>
          <p:cNvPr id="1070" name="Google Shape;1070;p83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716875"/>
            <a:ext cx="5252774" cy="2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Google Shape;1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4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0" name="Google Shape;1080;p84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84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0" y="0"/>
            <a:ext cx="905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Multi-Modal Histopathology 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083" name="Google Shape;1083;p84"/>
          <p:cNvSpPr txBox="1"/>
          <p:nvPr/>
        </p:nvSpPr>
        <p:spPr>
          <a:xfrm>
            <a:off x="505675" y="4496875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Caption generation from histopathology whole-slide images using pre-trained transformers</a:t>
            </a:r>
            <a:endParaRPr sz="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95959"/>
                </a:solidFill>
              </a:rPr>
              <a:t>BC Guevara, N Marini, S Marchesin, W Aswolinskiy, et al.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084" name="Google Shape;108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75" y="814175"/>
            <a:ext cx="8333523" cy="348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5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Transformer Interpretations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091" name="Google Shape;1091;p85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092" name="Google Shape;1092;p8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85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098" name="Google Shape;1098;p8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5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Fully Connected Weighted Graph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10" name="Google Shape;11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34" y="1309198"/>
            <a:ext cx="3290049" cy="3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21" name="Google Shape;1121;p8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22" name="Google Shape;11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7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25" name="Google Shape;1125;p8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87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7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28" name="Google Shape;1128;p87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5" name="Google Shape;1135;p88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36" name="Google Shape;11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8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0" name="Google Shape;1140;p88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8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43" name="Google Shape;1143;p88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4" name="Google Shape;1144;p88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9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89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51" name="Google Shape;1151;p89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52" name="Google Shape;11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9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89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55" name="Google Shape;1155;p89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6" name="Google Shape;1156;p89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9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58" name="Google Shape;1158;p89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59" name="Google Shape;1159;p89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62" name="Google Shape;116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0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90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69" name="Google Shape;1169;p90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70" name="Google Shape;1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0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90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73" name="Google Shape;1173;p90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90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0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6" name="Google Shape;1176;p90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77" name="Google Shape;1177;p90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178" name="Google Shape;1178;p90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79" name="Google Shape;1179;p90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0" name="Google Shape;11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90"/>
          <p:cNvCxnSpPr>
            <a:stCxn id="1181" idx="0"/>
            <a:endCxn id="1180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4" name="Google Shape;1184;p90"/>
          <p:cNvCxnSpPr>
            <a:stCxn id="1180" idx="0"/>
            <a:endCxn id="1182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1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91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192" name="Google Shape;11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195" name="Google Shape;1195;p91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1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8" name="Google Shape;1198;p91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199" name="Google Shape;1199;p91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00" name="Google Shape;1200;p91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01" name="Google Shape;1201;p91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02" name="Google Shape;120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91"/>
          <p:cNvCxnSpPr>
            <a:stCxn id="1203" idx="0"/>
            <a:endCxn id="120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6" name="Google Shape;1206;p91"/>
          <p:cNvCxnSpPr>
            <a:stCxn id="1202" idx="0"/>
            <a:endCxn id="120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7" name="Google Shape;1207;p91"/>
          <p:cNvCxnSpPr>
            <a:stCxn id="120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8" name="Google Shape;120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2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15" name="Google Shape;1215;p92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16" name="Google Shape;12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2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92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19" name="Google Shape;1219;p92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0" name="Google Shape;1220;p92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2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2" name="Google Shape;1222;p92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23" name="Google Shape;1223;p92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24" name="Google Shape;1224;p92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92"/>
          <p:cNvCxnSpPr>
            <a:stCxn id="1227" idx="0"/>
            <a:endCxn id="1226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2" name="Google Shape;1232;p92"/>
          <p:cNvCxnSpPr>
            <a:stCxn id="1226" idx="0"/>
            <a:endCxn id="1228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3" name="Google Shape;1233;p92"/>
          <p:cNvCxnSpPr>
            <a:stCxn id="1228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4" name="Google Shape;12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3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3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93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Modify the input layer by layer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42" name="Google Shape;12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3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3"/>
          <p:cNvSpPr txBox="1"/>
          <p:nvPr/>
        </p:nvSpPr>
        <p:spPr>
          <a:xfrm>
            <a:off x="113575" y="1011688"/>
            <a:ext cx="262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4D79"/>
                </a:solidFill>
              </a:rPr>
              <a:t>Lower the energy state that the network should </a:t>
            </a:r>
            <a:r>
              <a:rPr lang="en-GB" b="1" i="1">
                <a:solidFill>
                  <a:srgbClr val="A64D79"/>
                </a:solidFill>
              </a:rPr>
              <a:t>remember</a:t>
            </a:r>
            <a:endParaRPr b="1" i="1">
              <a:solidFill>
                <a:srgbClr val="A64D79"/>
              </a:solidFill>
            </a:endParaRPr>
          </a:p>
        </p:txBody>
      </p:sp>
      <p:sp>
        <p:nvSpPr>
          <p:cNvPr id="1245" name="Google Shape;1245;p93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6" name="Google Shape;1246;p93"/>
          <p:cNvPicPr preferRelativeResize="0"/>
          <p:nvPr/>
        </p:nvPicPr>
        <p:blipFill rotWithShape="1">
          <a:blip r:embed="rId4">
            <a:alphaModFix/>
          </a:blip>
          <a:srcRect l="52337" t="6164" b="6514"/>
          <a:stretch/>
        </p:blipFill>
        <p:spPr>
          <a:xfrm>
            <a:off x="6789850" y="952775"/>
            <a:ext cx="1442601" cy="3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3"/>
          <p:cNvSpPr txBox="1"/>
          <p:nvPr/>
        </p:nvSpPr>
        <p:spPr>
          <a:xfrm>
            <a:off x="-94550" y="4124450"/>
            <a:ext cx="2530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</a:rPr>
              <a:t>Conveyor belt principle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</a:rPr>
              <a:t> 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48" name="Google Shape;1248;p93"/>
          <p:cNvSpPr txBox="1"/>
          <p:nvPr/>
        </p:nvSpPr>
        <p:spPr>
          <a:xfrm>
            <a:off x="28978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Belrose, Nora et al. “Eliciting Latent Predictions from Transformers with the Tuned Lens.” </a:t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1249" name="Google Shape;1249;p93"/>
          <p:cNvSpPr txBox="1"/>
          <p:nvPr/>
        </p:nvSpPr>
        <p:spPr>
          <a:xfrm>
            <a:off x="2959250" y="430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</a:rPr>
              <a:t>https://transformer-circuits.pub/2021/framework/index.html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250" name="Google Shape;1250;p93"/>
          <p:cNvSpPr txBox="1"/>
          <p:nvPr/>
        </p:nvSpPr>
        <p:spPr>
          <a:xfrm>
            <a:off x="22700" y="1897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Attention heads output a result added to the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residual stream.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251" name="Google Shape;1251;p93"/>
          <p:cNvSpPr txBox="1"/>
          <p:nvPr/>
        </p:nvSpPr>
        <p:spPr>
          <a:xfrm>
            <a:off x="15425" y="2544713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components of a transformer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communicate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reading and writing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different subspaces of the stream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52" name="Google Shape;12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75" y="2906525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612" y="3724250"/>
            <a:ext cx="54526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988" y="1897013"/>
            <a:ext cx="103051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2644567"/>
            <a:ext cx="923300" cy="22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5950" y="1625955"/>
            <a:ext cx="923300" cy="22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93"/>
          <p:cNvCxnSpPr>
            <a:stCxn id="1253" idx="0"/>
            <a:endCxn id="1252" idx="2"/>
          </p:cNvCxnSpPr>
          <p:nvPr/>
        </p:nvCxnSpPr>
        <p:spPr>
          <a:xfrm rot="10800000">
            <a:off x="4459244" y="3306650"/>
            <a:ext cx="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93"/>
          <p:cNvCxnSpPr>
            <a:stCxn id="1252" idx="0"/>
            <a:endCxn id="1254" idx="2"/>
          </p:cNvCxnSpPr>
          <p:nvPr/>
        </p:nvCxnSpPr>
        <p:spPr>
          <a:xfrm rot="10800000">
            <a:off x="4459233" y="229722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93"/>
          <p:cNvCxnSpPr>
            <a:stCxn id="1254" idx="0"/>
          </p:cNvCxnSpPr>
          <p:nvPr/>
        </p:nvCxnSpPr>
        <p:spPr>
          <a:xfrm rot="10800000" flipH="1">
            <a:off x="4459245" y="1433513"/>
            <a:ext cx="7200" cy="4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0" name="Google Shape;126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088" y="1049200"/>
            <a:ext cx="904324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3"/>
          <p:cNvSpPr/>
          <p:nvPr/>
        </p:nvSpPr>
        <p:spPr>
          <a:xfrm>
            <a:off x="3392983" y="2598575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2" name="Google Shape;1262;p93"/>
          <p:cNvSpPr/>
          <p:nvPr/>
        </p:nvSpPr>
        <p:spPr>
          <a:xfrm>
            <a:off x="3280471" y="1682238"/>
            <a:ext cx="1073600" cy="887750"/>
          </a:xfrm>
          <a:custGeom>
            <a:avLst/>
            <a:gdLst/>
            <a:ahLst/>
            <a:cxnLst/>
            <a:rect l="l" t="t" r="r" b="b"/>
            <a:pathLst>
              <a:path w="42944" h="35510" extrusionOk="0">
                <a:moveTo>
                  <a:pt x="42944" y="35510"/>
                </a:moveTo>
                <a:cubicBezTo>
                  <a:pt x="35793" y="33044"/>
                  <a:pt x="590" y="26632"/>
                  <a:pt x="35" y="20714"/>
                </a:cubicBezTo>
                <a:cubicBezTo>
                  <a:pt x="-520" y="14796"/>
                  <a:pt x="33018" y="3452"/>
                  <a:pt x="39615" y="0"/>
                </a:cubicBezTo>
              </a:path>
            </a:pathLst>
          </a:custGeom>
          <a:noFill/>
          <a:ln w="9525" cap="flat" cmpd="sng">
            <a:solidFill>
              <a:srgbClr val="89164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Human Activity Recognition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55500" y="817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CNNs work here because they take into account </a:t>
            </a:r>
            <a:r>
              <a:rPr lang="en-GB" b="1">
                <a:solidFill>
                  <a:schemeClr val="dk1"/>
                </a:solidFill>
              </a:rPr>
              <a:t>nearby</a:t>
            </a:r>
            <a:r>
              <a:rPr lang="en-GB">
                <a:solidFill>
                  <a:schemeClr val="dk1"/>
                </a:solidFill>
              </a:rPr>
              <a:t> tokens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016000" y="970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a CNN!</a:t>
            </a:r>
            <a:endParaRPr b="1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8" y="1767350"/>
            <a:ext cx="7675975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4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9" name="Google Shape;1269;p94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70" name="Google Shape;12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94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4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4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74" name="Google Shape;1274;p94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4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5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5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5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5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1288" name="Google Shape;1288;p95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5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5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96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99" name="Google Shape;1299;p96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00" name="Google Shape;1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6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6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6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04" name="Google Shape;1304;p96"/>
          <p:cNvSpPr txBox="1"/>
          <p:nvPr/>
        </p:nvSpPr>
        <p:spPr>
          <a:xfrm>
            <a:off x="15425" y="298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96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6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/>
          <p:nvPr/>
        </p:nvSpPr>
        <p:spPr>
          <a:xfrm>
            <a:off x="-59225" y="-63350"/>
            <a:ext cx="29685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207850" y="-63350"/>
            <a:ext cx="9262500" cy="89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305200" y="1226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Final Words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18" name="Google Shape;13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5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7"/>
          <p:cNvSpPr txBox="1"/>
          <p:nvPr/>
        </p:nvSpPr>
        <p:spPr>
          <a:xfrm>
            <a:off x="388550" y="1151100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7"/>
          <p:cNvSpPr txBox="1"/>
          <p:nvPr/>
        </p:nvSpPr>
        <p:spPr>
          <a:xfrm>
            <a:off x="432275" y="1981625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7"/>
          <p:cNvSpPr txBox="1"/>
          <p:nvPr/>
        </p:nvSpPr>
        <p:spPr>
          <a:xfrm>
            <a:off x="25125" y="10363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Transformer training is quite slow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need a lot of data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GB" sz="125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parameters</a:t>
            </a: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     in compute and memory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322" name="Google Shape;1322;p97"/>
          <p:cNvSpPr txBox="1"/>
          <p:nvPr/>
        </p:nvSpPr>
        <p:spPr>
          <a:xfrm>
            <a:off x="15425" y="298220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But, </a:t>
            </a: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does not have to be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memory!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do			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Partition the attention and compute it  </a:t>
            </a:r>
            <a:r>
              <a:rPr lang="en-GB" sz="125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chunk by chunk</a:t>
            </a:r>
            <a:endParaRPr sz="125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more compute but orders of magnitude less memory usage</a:t>
            </a:r>
            <a:endParaRPr sz="125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97"/>
          <p:cNvPicPr preferRelativeResize="0"/>
          <p:nvPr/>
        </p:nvPicPr>
        <p:blipFill rotWithShape="1">
          <a:blip r:embed="rId4">
            <a:alphaModFix/>
          </a:blip>
          <a:srcRect r="49683"/>
          <a:stretch/>
        </p:blipFill>
        <p:spPr>
          <a:xfrm>
            <a:off x="5229238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7"/>
          <p:cNvPicPr preferRelativeResize="0"/>
          <p:nvPr/>
        </p:nvPicPr>
        <p:blipFill rotWithShape="1">
          <a:blip r:embed="rId4">
            <a:alphaModFix/>
          </a:blip>
          <a:srcRect l="49683"/>
          <a:stretch/>
        </p:blipFill>
        <p:spPr>
          <a:xfrm>
            <a:off x="6648687" y="927950"/>
            <a:ext cx="1434626" cy="4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075" y="1325350"/>
            <a:ext cx="128422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2447921"/>
            <a:ext cx="607947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125" y="3046921"/>
            <a:ext cx="607947" cy="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 txBox="1"/>
          <p:nvPr/>
        </p:nvSpPr>
        <p:spPr>
          <a:xfrm>
            <a:off x="2909275" y="4543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Rabe, Markus N. and Charles Staats. “Self-attention Does Not Need O(n2) Memory.”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abs/2112.05682 (2021): n. pag.</a:t>
            </a:r>
            <a:endParaRPr sz="9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9" name="Google Shape;132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800" y="3615025"/>
            <a:ext cx="656985" cy="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700" y="2810468"/>
            <a:ext cx="1284225" cy="48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98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Chinchilla Scaling Laws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36" name="Google Shape;1336;p98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37" name="Google Shape;1337;p9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38" name="Google Shape;1338;p9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98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44" name="Google Shape;1344;p98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98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57" name="Google Shape;1357;p99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58" name="Google Shape;1358;p99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0" y="966575"/>
            <a:ext cx="4535807" cy="3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0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Transformers for other modalities: Whisper</a:t>
            </a: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564100" y="45777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Hoffmann, Jordan et al. “Training Compute-Optimal Large Language Models.” </a:t>
            </a:r>
            <a:r>
              <a:rPr lang="en-GB" sz="900" i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abs/2203.15556 (2022): n. pag.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1369" name="Google Shape;1369;p100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70" name="Google Shape;1370;p100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C189B"/>
              </a:solidFill>
            </a:endParaRPr>
          </a:p>
        </p:txBody>
      </p:sp>
      <p:sp>
        <p:nvSpPr>
          <p:cNvPr id="1371" name="Google Shape;1371;p100"/>
          <p:cNvSpPr txBox="1"/>
          <p:nvPr/>
        </p:nvSpPr>
        <p:spPr>
          <a:xfrm>
            <a:off x="0" y="0"/>
            <a:ext cx="737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Chinchilla Scaling Laws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372" name="Google Shape;13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50" y="860425"/>
            <a:ext cx="4408808" cy="38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2"/>
          <p:cNvSpPr txBox="1"/>
          <p:nvPr/>
        </p:nvSpPr>
        <p:spPr>
          <a:xfrm>
            <a:off x="0" y="1832838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A9145E"/>
                </a:solidFill>
              </a:rPr>
              <a:t>Scaling Transformers </a:t>
            </a:r>
            <a:endParaRPr sz="3600" b="1">
              <a:solidFill>
                <a:srgbClr val="A9145E"/>
              </a:solidFill>
            </a:endParaRPr>
          </a:p>
        </p:txBody>
      </p:sp>
      <p:sp>
        <p:nvSpPr>
          <p:cNvPr id="1396" name="Google Shape;1396;p102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97" name="Google Shape;1397;p102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98" name="Google Shape;1398;p102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2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2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2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2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02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404" name="Google Shape;1404;p102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503F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2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w="9525" cap="flat" cmpd="sng">
              <a:solidFill>
                <a:srgbClr val="3D32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2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7" name="Google Shape;14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02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A9145E"/>
                </a:solidFill>
              </a:rPr>
              <a:t>9/9/2024</a:t>
            </a:r>
            <a:endParaRPr sz="800" b="1" dirty="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3C189B"/>
                </a:solidFill>
              </a:rPr>
              <a:t>Whose Revolution?</a:t>
            </a:r>
            <a:endParaRPr sz="2800" b="1">
              <a:solidFill>
                <a:srgbClr val="3C189B"/>
              </a:solidFill>
            </a:endParaRPr>
          </a:p>
        </p:txBody>
      </p:sp>
      <p:pic>
        <p:nvPicPr>
          <p:cNvPr id="1414" name="Google Shape;14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03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03"/>
          <p:cNvSpPr txBox="1"/>
          <p:nvPr/>
        </p:nvSpPr>
        <p:spPr>
          <a:xfrm>
            <a:off x="251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01.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03"/>
          <p:cNvSpPr txBox="1"/>
          <p:nvPr/>
        </p:nvSpPr>
        <p:spPr>
          <a:xfrm>
            <a:off x="2528769" y="2366600"/>
            <a:ext cx="219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Compute Power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Easier available in the cloud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Frameworks to work with 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accelerated hardware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25287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02.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49027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Research &amp; Funds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More funds to researchers to experiment without limits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03.</a:t>
            </a:r>
            <a:endParaRPr sz="2800" b="1">
              <a:solidFill>
                <a:srgbClr val="A64D79"/>
              </a:solidFill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0519" y="2325725"/>
            <a:ext cx="2249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Data Amount &amp;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Availability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Data generated by our devices continuously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7230893" y="2366588"/>
            <a:ext cx="203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A64D79"/>
                </a:solidFill>
              </a:rPr>
              <a:t>More Parameters</a:t>
            </a:r>
            <a:endParaRPr sz="16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Make networks bigger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Feed more information</a:t>
            </a:r>
            <a:endParaRPr sz="1200">
              <a:solidFill>
                <a:srgbClr val="8B5B7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5B74"/>
              </a:solidFill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72308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A64D79"/>
                </a:solidFill>
              </a:rPr>
              <a:t>04.</a:t>
            </a:r>
            <a:endParaRPr sz="2800"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56477E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4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Transformer Explosion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32" name="Google Shape;1432;p10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4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4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35" name="Google Shape;1435;p104"/>
          <p:cNvSpPr txBox="1"/>
          <p:nvPr/>
        </p:nvSpPr>
        <p:spPr>
          <a:xfrm>
            <a:off x="43175" y="1127775"/>
            <a:ext cx="274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Trained on ~350 Billion tokens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GPT-3 has 175B parameters!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OpenAI used a cluster of V100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~Newest iterations trained on 1024 A100s for 34 days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36" name="Google Shape;14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75" y="916700"/>
            <a:ext cx="5755024" cy="31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-59225" y="-63350"/>
            <a:ext cx="564900" cy="52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-59225" y="-100225"/>
            <a:ext cx="9203400" cy="76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02550" y="5010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3C189B"/>
                </a:solidFill>
              </a:rPr>
              <a:t>How to model Language?</a:t>
            </a:r>
            <a:endParaRPr sz="2200" b="1">
              <a:solidFill>
                <a:srgbClr val="3C189B"/>
              </a:solidFill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0" y="44968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39" y="959112"/>
            <a:ext cx="7177774" cy="2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6238250" y="1538450"/>
            <a:ext cx="2443200" cy="762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6272450" y="1488500"/>
            <a:ext cx="237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LM objective</a:t>
            </a:r>
            <a:r>
              <a:rPr lang="en-GB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Model the probability of the next word given the previous context</a:t>
            </a:r>
            <a:endParaRPr sz="1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0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05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45" name="Google Shape;1445;p10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05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05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48" name="Google Shape;1448;p105"/>
          <p:cNvSpPr txBox="1"/>
          <p:nvPr/>
        </p:nvSpPr>
        <p:spPr>
          <a:xfrm>
            <a:off x="43175" y="1127775"/>
            <a:ext cx="3014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49" name="Google Shape;14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0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06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6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06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43175" y="1127775"/>
            <a:ext cx="3014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Trained on 500M+ image and text pairs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Stability AI used over 4000 A100 GPUs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 GPU can consume around 400W at peak or more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465" name="Google Shape;14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7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gradFill>
            <a:gsLst>
              <a:gs pos="0">
                <a:srgbClr val="2D224A"/>
              </a:gs>
              <a:gs pos="100000">
                <a:srgbClr val="160D2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07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D2A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07"/>
          <p:cNvSpPr txBox="1"/>
          <p:nvPr/>
        </p:nvSpPr>
        <p:spPr>
          <a:xfrm>
            <a:off x="-911850" y="302600"/>
            <a:ext cx="5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Stable Diffusion &amp; DALLE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77" name="Google Shape;1477;p107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627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07"/>
          <p:cNvSpPr/>
          <p:nvPr/>
        </p:nvSpPr>
        <p:spPr>
          <a:xfrm rot="10800000" flipH="1">
            <a:off x="776623" y="4456568"/>
            <a:ext cx="53400" cy="53400"/>
          </a:xfrm>
          <a:prstGeom prst="ellipse">
            <a:avLst/>
          </a:prstGeom>
          <a:noFill/>
          <a:ln w="9525" cap="flat" cmpd="sng">
            <a:solidFill>
              <a:srgbClr val="3D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07"/>
          <p:cNvSpPr/>
          <p:nvPr/>
        </p:nvSpPr>
        <p:spPr>
          <a:xfrm rot="10800000" flipH="1">
            <a:off x="616672" y="4143471"/>
            <a:ext cx="90000" cy="87900"/>
          </a:xfrm>
          <a:prstGeom prst="ellipse">
            <a:avLst/>
          </a:prstGeom>
          <a:noFill/>
          <a:ln w="9525" cap="flat" cmpd="sng">
            <a:solidFill>
              <a:srgbClr val="13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480" name="Google Shape;1480;p107"/>
          <p:cNvSpPr txBox="1"/>
          <p:nvPr/>
        </p:nvSpPr>
        <p:spPr>
          <a:xfrm>
            <a:off x="43175" y="1127775"/>
            <a:ext cx="3014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Trained on 500M+ image and text pairs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Stability AI used over 4000 A100 GPUs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Training Large Language Models can consume a few hundreds or even thousands of MWh of energy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 GPU can consume around 400W at peak or more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Brain is vastly more efficient consuming around 10W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1481" name="Google Shape;14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75" y="2323175"/>
            <a:ext cx="3471576" cy="23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276250"/>
            <a:ext cx="2377174" cy="1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600" y="2323175"/>
            <a:ext cx="2377174" cy="2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9976" y="4684125"/>
            <a:ext cx="1087775" cy="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976" y="276250"/>
            <a:ext cx="3493801" cy="1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8"/>
          <p:cNvSpPr txBox="1"/>
          <p:nvPr/>
        </p:nvSpPr>
        <p:spPr>
          <a:xfrm>
            <a:off x="212150" y="454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Robert-Jan </a:t>
            </a:r>
            <a:r>
              <a:rPr lang="en-US" sz="1200" dirty="0" err="1">
                <a:solidFill>
                  <a:srgbClr val="A9145E"/>
                </a:solidFill>
              </a:rPr>
              <a:t>Schlimbach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145E"/>
                </a:solidFill>
              </a:rPr>
              <a:t>Lars Veefkind</a:t>
            </a: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9145E"/>
              </a:solidFill>
            </a:endParaRPr>
          </a:p>
        </p:txBody>
      </p:sp>
      <p:sp>
        <p:nvSpPr>
          <p:cNvPr id="1491" name="Google Shape;1491;p108"/>
          <p:cNvSpPr/>
          <p:nvPr/>
        </p:nvSpPr>
        <p:spPr>
          <a:xfrm>
            <a:off x="3530400" y="4122975"/>
            <a:ext cx="2083200" cy="2206200"/>
          </a:xfrm>
          <a:prstGeom prst="diamond">
            <a:avLst/>
          </a:prstGeom>
          <a:noFill/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8"/>
          <p:cNvSpPr txBox="1">
            <a:spLocks noGrp="1"/>
          </p:cNvSpPr>
          <p:nvPr>
            <p:ph type="subTitle" idx="1"/>
          </p:nvPr>
        </p:nvSpPr>
        <p:spPr>
          <a:xfrm>
            <a:off x="0" y="2113900"/>
            <a:ext cx="91440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A9145E"/>
                </a:solidFill>
              </a:rPr>
              <a:t>Fin</a:t>
            </a:r>
            <a:endParaRPr sz="3000" b="1">
              <a:solidFill>
                <a:srgbClr val="A9145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pic>
        <p:nvPicPr>
          <p:cNvPr id="1493" name="Google Shape;14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08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495" name="Google Shape;1495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108"/>
          <p:cNvSpPr/>
          <p:nvPr/>
        </p:nvSpPr>
        <p:spPr>
          <a:xfrm>
            <a:off x="4338000" y="3627375"/>
            <a:ext cx="468000" cy="495600"/>
          </a:xfrm>
          <a:prstGeom prst="diamond">
            <a:avLst/>
          </a:prstGeom>
          <a:solidFill>
            <a:srgbClr val="D9EAD3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" name="Google Shape;1501;p108"/>
          <p:cNvGrpSpPr/>
          <p:nvPr/>
        </p:nvGrpSpPr>
        <p:grpSpPr>
          <a:xfrm flipH="1">
            <a:off x="7359700" y="482900"/>
            <a:ext cx="1159500" cy="1132500"/>
            <a:chOff x="492025" y="482900"/>
            <a:chExt cx="1159500" cy="1132500"/>
          </a:xfrm>
        </p:grpSpPr>
        <p:sp>
          <p:nvSpPr>
            <p:cNvPr id="1502" name="Google Shape;1502;p108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w="9525" cap="flat" cmpd="sng">
              <a:solidFill>
                <a:srgbClr val="D9D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8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8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8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8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8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A9145E"/>
                </a:solidFill>
              </a:rPr>
              <a:t>HPML Group 9/9/2024</a:t>
            </a:r>
            <a:endParaRPr sz="1000" b="1" dirty="0">
              <a:solidFill>
                <a:srgbClr val="A9145E"/>
              </a:solidFill>
            </a:endParaRPr>
          </a:p>
        </p:txBody>
      </p:sp>
      <p:sp>
        <p:nvSpPr>
          <p:cNvPr id="1508" name="Google Shape;1508;p108"/>
          <p:cNvSpPr txBox="1"/>
          <p:nvPr/>
        </p:nvSpPr>
        <p:spPr>
          <a:xfrm>
            <a:off x="4806000" y="2646925"/>
            <a:ext cx="18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A9145E"/>
                </a:solidFill>
              </a:rPr>
              <a:t>Introduction Series</a:t>
            </a:r>
            <a:endParaRPr sz="1200" b="1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2584</Words>
  <Application>Microsoft Macintosh PowerPoint</Application>
  <PresentationFormat>On-screen Show (16:9)</PresentationFormat>
  <Paragraphs>595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Veefkind</cp:lastModifiedBy>
  <cp:revision>13</cp:revision>
  <dcterms:modified xsi:type="dcterms:W3CDTF">2024-09-03T11:06:06Z</dcterms:modified>
</cp:coreProperties>
</file>